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handoutMasterIdLst>
    <p:handoutMasterId r:id="rId59"/>
  </p:handoutMasterIdLst>
  <p:sldIdLst>
    <p:sldId id="662" r:id="rId2"/>
    <p:sldId id="957" r:id="rId3"/>
    <p:sldId id="1017" r:id="rId4"/>
    <p:sldId id="1012" r:id="rId5"/>
    <p:sldId id="965" r:id="rId6"/>
    <p:sldId id="958" r:id="rId7"/>
    <p:sldId id="959" r:id="rId8"/>
    <p:sldId id="960" r:id="rId9"/>
    <p:sldId id="961" r:id="rId10"/>
    <p:sldId id="968" r:id="rId11"/>
    <p:sldId id="971" r:id="rId12"/>
    <p:sldId id="970" r:id="rId13"/>
    <p:sldId id="972" r:id="rId14"/>
    <p:sldId id="969" r:id="rId15"/>
    <p:sldId id="973" r:id="rId16"/>
    <p:sldId id="976" r:id="rId17"/>
    <p:sldId id="975" r:id="rId18"/>
    <p:sldId id="1002" r:id="rId19"/>
    <p:sldId id="1003" r:id="rId20"/>
    <p:sldId id="977" r:id="rId21"/>
    <p:sldId id="962" r:id="rId22"/>
    <p:sldId id="978" r:id="rId23"/>
    <p:sldId id="1009" r:id="rId24"/>
    <p:sldId id="979" r:id="rId25"/>
    <p:sldId id="980" r:id="rId26"/>
    <p:sldId id="981" r:id="rId27"/>
    <p:sldId id="1008" r:id="rId28"/>
    <p:sldId id="982" r:id="rId29"/>
    <p:sldId id="1010" r:id="rId30"/>
    <p:sldId id="1005" r:id="rId31"/>
    <p:sldId id="1004" r:id="rId32"/>
    <p:sldId id="1018" r:id="rId33"/>
    <p:sldId id="1011" r:id="rId34"/>
    <p:sldId id="983" r:id="rId35"/>
    <p:sldId id="1019" r:id="rId36"/>
    <p:sldId id="984" r:id="rId37"/>
    <p:sldId id="985" r:id="rId38"/>
    <p:sldId id="986" r:id="rId39"/>
    <p:sldId id="987" r:id="rId40"/>
    <p:sldId id="988" r:id="rId41"/>
    <p:sldId id="990" r:id="rId42"/>
    <p:sldId id="991" r:id="rId43"/>
    <p:sldId id="992" r:id="rId44"/>
    <p:sldId id="993" r:id="rId45"/>
    <p:sldId id="994" r:id="rId46"/>
    <p:sldId id="995" r:id="rId47"/>
    <p:sldId id="996" r:id="rId48"/>
    <p:sldId id="997" r:id="rId49"/>
    <p:sldId id="998" r:id="rId50"/>
    <p:sldId id="999" r:id="rId51"/>
    <p:sldId id="1000" r:id="rId52"/>
    <p:sldId id="1001" r:id="rId53"/>
    <p:sldId id="1006" r:id="rId54"/>
    <p:sldId id="1007" r:id="rId55"/>
    <p:sldId id="1015" r:id="rId56"/>
    <p:sldId id="1016" r:id="rId5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0150" autoAdjust="0"/>
  </p:normalViewPr>
  <p:slideViewPr>
    <p:cSldViewPr>
      <p:cViewPr>
        <p:scale>
          <a:sx n="85" d="100"/>
          <a:sy n="85" d="100"/>
        </p:scale>
        <p:origin x="-1000" y="-2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107" d="100"/>
          <a:sy n="107" d="100"/>
        </p:scale>
        <p:origin x="-792"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13/04/2012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why do we think this?  the first step is to show that some motor representations carry information about outcomes.  How do we show this?</a:t>
            </a:r>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vary kinematic and dynamic features but keep outcome constant.</a:t>
            </a:r>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keep kinematic and dynamic features constant but vary outcome.  There are several ways to do that; one is simply to compare an ordinary grasping action with the same movements performed in the absence of the target object.</a:t>
            </a: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a:p>
            <a:r>
              <a:rPr lang="en-US" baseline="0" dirty="0" smtClean="0"/>
              <a:t>In philosophy ... completely neutral on how mental representations connect to bodily movements ... </a:t>
            </a:r>
          </a:p>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r>
              <a:rPr lang="en-US" baseline="0" dirty="0" smtClean="0"/>
              <a:t>You might just say that the two disciplines are talking past each other.</a:t>
            </a:r>
            <a:br>
              <a:rPr lang="en-US" baseline="0" dirty="0" smtClean="0"/>
            </a:br>
            <a:r>
              <a:rPr lang="en-US" baseline="0" dirty="0" smtClean="0"/>
              <a:t>But we want to argue that these two pictures are aspects of a larger theory of action.</a:t>
            </a:r>
            <a:endParaRPr lang="en-US"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baseline="0" dirty="0" smtClean="0"/>
              <a:t>The </a:t>
            </a:r>
            <a:r>
              <a:rPr lang="en-US" baseline="0" dirty="0" smtClean="0"/>
              <a:t>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endParaRPr lang="en-US" baseline="0" dirty="0" smtClean="0"/>
          </a:p>
          <a:p>
            <a:r>
              <a:rPr lang="en-US" baseline="0" dirty="0" smtClean="0"/>
              <a:t>And </a:t>
            </a:r>
            <a:r>
              <a:rPr lang="en-US" baseline="0" dirty="0" smtClean="0"/>
              <a:t>of course in many cases it may be that both intention and motor representation are involved.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a:t>
            </a:r>
            <a:r>
              <a:rPr lang="en-US" baseline="0" dirty="0" smtClean="0"/>
              <a:t>}</a:t>
            </a:r>
            <a:endParaRPr lang="en-US" baseline="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How in general can we identify or distinguish representational formats? Because representational formats are typically associated with characteristic performance profiles, it is sometimes possible to infer similarities and differences in representational format from similarities and differences in the processes in which representations feature.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baseline="0" dirty="0" smtClean="0">
              <a:solidFill>
                <a:srgbClr val="000000"/>
              </a:solidFill>
              <a:latin typeface="Times New Roman" charset="0"/>
              <a:ea typeface="+mn-ea"/>
              <a:cs typeface="+mn-cs"/>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baseline="0" dirty="0" smtClean="0">
                <a:solidFill>
                  <a:srgbClr val="000000"/>
                </a:solidFill>
                <a:latin typeface="Times New Roman" charset="0"/>
                <a:ea typeface="+mn-ea"/>
                <a:cs typeface="+mn-cs"/>
              </a:rPr>
              <a:t>To illustrate, suppose that you have a route representation and I want to work out whether it this representation has a cartographic or propositional format.  One way to do this might be to test your performance on different tasks.  If the representation is propositional you are likely to be relatively fast at identifying key landmarks but relatively slow at translating the route into a sequence of compass directions; but the converse will be true if your representation is cartographic.</a:t>
            </a:r>
            <a:endParaRPr lang="en-US" baseline="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same principle---distinguishing and identifying formats by measuring characteristic processing profile---works for mental representations too.</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compare imagining seeing an object moving with actually seeing it move. For this comparison we need to distinguish two ways of imagining seeing. There is a way of imagining seeing which </a:t>
            </a:r>
            <a:r>
              <a:rPr lang="en-US" baseline="0" dirty="0" err="1" smtClean="0"/>
              <a:t>phenomenologically</a:t>
            </a:r>
            <a:r>
              <a:rPr lang="en-US" baseline="0" dirty="0" smtClean="0"/>
              <a:t> is something like seeing except that it does not necessarily involve being receptive to stimuli. This way of imagining seeing, sometimes called `sensory imagining', is commonly distinguished from cognitive ways of imagining seeing which might for example involve thinking about seeing.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It is this way of imagining seeing an object move that we wish to compare with actually seeing an object move. </a:t>
            </a:r>
            <a:endParaRPr lang="en-US" baseline="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Imagining seeing an object move and actually seeing an object move have similarities in characteristic performance profile.  For instance, whether an object can be seen all at once depends on its size and distance from the perceiver; strikingly, when subjects imagine seeing an object, whether they can imagine seeing it all at once depends in the same way on size and distance (\</a:t>
            </a:r>
            <a:r>
              <a:rPr lang="en-US" baseline="0" dirty="0" err="1" smtClean="0"/>
              <a:t>citealp</a:t>
            </a:r>
            <a:r>
              <a:rPr lang="en-US" baseline="0" dirty="0" smtClean="0"/>
              <a:t>{kosslyn:1978_measuring}; \</a:t>
            </a:r>
            <a:r>
              <a:rPr lang="en-US" baseline="0" dirty="0" err="1" smtClean="0"/>
              <a:t>citealp</a:t>
            </a:r>
            <a:r>
              <a:rPr lang="en-US" baseline="0" dirty="0" smtClean="0"/>
              <a:t>[p.\ 99ff]{kosslyn:1994_image}).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Also, how long it takes to imagine looking over an object depends on the object's subjective size in the same way that how long it would take to actually look over that object would depend on its subjective size \</a:t>
            </a:r>
            <a:r>
              <a:rPr lang="en-US" baseline="0" dirty="0" err="1" smtClean="0"/>
              <a:t>citep</a:t>
            </a:r>
            <a:r>
              <a:rPr lang="en-US" baseline="0" dirty="0" smtClean="0"/>
              <a:t>{kosslyn:1978_visual}.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Further, imagining seeing something (for example, imagining seeing a visual mask) can modulate and interfere with actually seeing in much the way that actually seeing the thing imagined would \</a:t>
            </a:r>
            <a:r>
              <a:rPr lang="en-US" baseline="0" dirty="0" err="1" smtClean="0"/>
              <a:t>citep</a:t>
            </a:r>
            <a:r>
              <a:rPr lang="en-US" baseline="0" dirty="0" smtClean="0"/>
              <a:t>{pearson:2008_functional, ishai:1995_common}.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similarities in characteristic performance profile and the particular patterns of interference are good (if non-decisive) reasons to conjecture that imagining seeing and actually seeing involve representations with a common format. </a:t>
            </a: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a:p>
            <a:r>
              <a:rPr lang="en-US" baseline="0" dirty="0" smtClean="0"/>
              <a:t>In philosophy ... completely neutral on how mental representations connect to bodily movements ... </a:t>
            </a:r>
          </a:p>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r>
              <a:rPr lang="en-US" baseline="0" dirty="0" smtClean="0"/>
              <a:t>You might just say that the two disciplines are talking past each other.</a:t>
            </a:r>
            <a:br>
              <a:rPr lang="en-US" baseline="0" dirty="0" smtClean="0"/>
            </a:br>
            <a:r>
              <a:rPr lang="en-US" baseline="0" dirty="0" smtClean="0"/>
              <a:t>But we want to argue that these two pictures are aspects of a larger theory of action.</a:t>
            </a:r>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One way of imagining action is </a:t>
            </a:r>
            <a:r>
              <a:rPr lang="en-US" sz="1200" kern="1200" dirty="0" err="1" smtClean="0">
                <a:solidFill>
                  <a:srgbClr val="000000"/>
                </a:solidFill>
                <a:latin typeface="Times New Roman" charset="0"/>
                <a:ea typeface="+mn-ea"/>
                <a:cs typeface="+mn-cs"/>
              </a:rPr>
              <a:t>phenomenologically</a:t>
            </a:r>
            <a:r>
              <a:rPr lang="en-US" sz="1200" kern="1200" dirty="0" smtClean="0">
                <a:solidFill>
                  <a:srgbClr val="000000"/>
                </a:solidFill>
                <a:latin typeface="Times New Roman" charset="0"/>
                <a:ea typeface="+mn-ea"/>
                <a:cs typeface="+mn-cs"/>
              </a:rPr>
              <a:t> something like acting except that such imaginings are not necessarily responsive to the features of actual objects and do not necessarily result in bodily movements.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evidence that the way imagining performing an action unfolds in time is similar in some respects to the way actually performing an action of the same type would unfold.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 instance, how long it takes to imagine moving an object is closely related to how long it would take to actually move that object \</a:t>
            </a:r>
            <a:r>
              <a:rPr lang="en-US" baseline="0" dirty="0" err="1" smtClean="0"/>
              <a:t>citep</a:t>
            </a:r>
            <a:r>
              <a:rPr lang="en-US" baseline="0" dirty="0" smtClean="0"/>
              <a:t>{decety:1989_timing, decety:1996_imagined, Jeannerod:1994oz}.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 addition, for actions such as grasping the handle of a cup, manipulating the target object in ways that make the action harder (such as orienting the cup's handle to make it less convenient for you to grasp) make a corresponding difference to the effort involved in imagining performing the action \</a:t>
            </a:r>
            <a:r>
              <a:rPr lang="en-US" baseline="0" dirty="0" err="1" smtClean="0"/>
              <a:t>citep</a:t>
            </a:r>
            <a:r>
              <a:rPr lang="en-US" baseline="0" dirty="0" smtClean="0"/>
              <a:t>{parsons:1994_temporal, frak:2001_orientation}.</a:t>
            </a: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r>
              <a:rPr lang="en-US" baseline="0" dirty="0" smtClean="0"/>
              <a:t>.</a:t>
            </a:r>
          </a:p>
          <a:p>
            <a:endParaRPr lang="en-US" baseline="0" dirty="0" smtClean="0"/>
          </a:p>
          <a:p>
            <a:r>
              <a:rPr lang="en-US" baseline="0" dirty="0" smtClean="0"/>
              <a:t>On this picture there is no distinctive role for motor representation in explaining what action is.</a:t>
            </a:r>
          </a:p>
          <a:p>
            <a:r>
              <a:rPr lang="en-US" sz="1200" kern="1200" dirty="0" smtClean="0">
                <a:solidFill>
                  <a:srgbClr val="000000"/>
                </a:solidFill>
                <a:latin typeface="Times New Roman" charset="0"/>
                <a:ea typeface="+mn-ea"/>
                <a:cs typeface="+mn-cs"/>
              </a:rPr>
              <a:t>It treats motor representation, although perhaps important for action execution in some agents, as having no bearing at all on our question about the relation between actions and the outcomes to which they are directed. Just as it would be an error to suppose that details of musculoskeletal structure are relevant to this question, so equally—so the view—it would be an error to suppose that facts about motor representation are relevant here. </a:t>
            </a:r>
          </a:p>
          <a:p>
            <a:endParaRPr lang="en-US" sz="1200" kern="1200" baseline="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This view</a:t>
            </a:r>
            <a:r>
              <a:rPr lang="en-US" sz="1200" kern="1200" baseline="0" dirty="0" smtClean="0">
                <a:solidFill>
                  <a:srgbClr val="000000"/>
                </a:solidFill>
                <a:latin typeface="Times New Roman" charset="0"/>
                <a:ea typeface="+mn-ea"/>
                <a:cs typeface="+mn-cs"/>
              </a:rPr>
              <a:t> might be acceptable </a:t>
            </a:r>
            <a:r>
              <a:rPr lang="en-US" sz="1200" kern="1200" dirty="0" smtClean="0">
                <a:solidFill>
                  <a:srgbClr val="000000"/>
                </a:solidFill>
                <a:latin typeface="Times New Roman" charset="0"/>
                <a:ea typeface="+mn-ea"/>
                <a:cs typeface="+mn-cs"/>
              </a:rPr>
              <a:t>if all motor representations represented only kinematic or dynamic features of actions, such as mere joint displacements or muscle contractions. However, we shall argue that some motor representations represent action outcomes such as grasping, tearing or throwing. Furthermore, as we shall go on to argue, such representations ground purposive actions. </a:t>
            </a:r>
            <a:endParaRPr lang="en-US" sz="1200" kern="1200" baseline="0" dirty="0" smtClean="0">
              <a:solidFill>
                <a:srgbClr val="000000"/>
              </a:solidFill>
              <a:latin typeface="Times New Roman" charset="0"/>
              <a:ea typeface="+mn-ea"/>
              <a:cs typeface="+mn-cs"/>
            </a:endParaRPr>
          </a:p>
          <a:p>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 name="Rectangle 3"/>
          <p:cNvSpPr>
            <a:spLocks noChangeArrowheads="1"/>
          </p:cNvSpPr>
          <p:nvPr/>
        </p:nvSpPr>
        <p:spPr bwMode="auto">
          <a:xfrm rot="5400000">
            <a:off x="47526" y="128663"/>
            <a:ext cx="4728467" cy="446449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7" name="Text Box 9"/>
          <p:cNvSpPr txBox="1">
            <a:spLocks noChangeArrowheads="1"/>
          </p:cNvSpPr>
          <p:nvPr/>
        </p:nvSpPr>
        <p:spPr bwMode="auto">
          <a:xfrm>
            <a:off x="179139" y="260648"/>
            <a:ext cx="4464869" cy="378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sz="3200" b="1" i="0" dirty="0" smtClean="0">
                <a:effectLst>
                  <a:glow rad="101600">
                    <a:srgbClr val="000000">
                      <a:alpha val="50000"/>
                    </a:srgbClr>
                  </a:glow>
                </a:effectLst>
              </a:rPr>
              <a:t>Intention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and</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Motor Representation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in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Action Explanation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
            </a:r>
            <a:br>
              <a:rPr lang="en-GB" sz="3200" b="1" i="0" dirty="0" smtClean="0">
                <a:effectLst>
                  <a:glow rad="101600">
                    <a:srgbClr val="000000">
                      <a:alpha val="50000"/>
                    </a:srgbClr>
                  </a:glow>
                </a:effectLst>
              </a:rPr>
            </a:br>
            <a:r>
              <a:rPr lang="en-GB" sz="2400" i="0" dirty="0" err="1" smtClean="0">
                <a:effectLst>
                  <a:glow rad="101600">
                    <a:srgbClr val="000000">
                      <a:alpha val="50000"/>
                    </a:srgbClr>
                  </a:glow>
                </a:effectLst>
              </a:rPr>
              <a:t>s.butterfill</a:t>
            </a:r>
            <a:r>
              <a:rPr lang="en-GB" sz="2400" i="0" dirty="0" err="1">
                <a:effectLst>
                  <a:glow rad="101600">
                    <a:srgbClr val="000000">
                      <a:alpha val="50000"/>
                    </a:srgbClr>
                  </a:glow>
                </a:effectLst>
              </a:rPr>
              <a:t>@warwick.ac.uk</a:t>
            </a:r>
            <a:r>
              <a:rPr lang="en-GB" sz="2400" i="0" dirty="0">
                <a:effectLst>
                  <a:glow rad="101600">
                    <a:srgbClr val="000000">
                      <a:alpha val="50000"/>
                    </a:srgbClr>
                  </a:glow>
                </a:effectLst>
              </a:rPr>
              <a:t> </a:t>
            </a:r>
            <a:br>
              <a:rPr lang="en-GB" sz="2400" i="0" dirty="0">
                <a:effectLst>
                  <a:glow rad="101600">
                    <a:srgbClr val="000000">
                      <a:alpha val="50000"/>
                    </a:srgbClr>
                  </a:glow>
                </a:effectLst>
              </a:rPr>
            </a:br>
            <a:r>
              <a:rPr lang="en-GB" sz="2400" i="0" dirty="0" err="1">
                <a:effectLst>
                  <a:glow rad="101600">
                    <a:srgbClr val="000000">
                      <a:alpha val="50000"/>
                    </a:srgbClr>
                  </a:glow>
                </a:effectLst>
              </a:rPr>
              <a:t>corrado.sinigaglia@</a:t>
            </a:r>
            <a:r>
              <a:rPr lang="en-GB" sz="2400" i="0" dirty="0" err="1" smtClean="0">
                <a:effectLst>
                  <a:glow rad="101600">
                    <a:srgbClr val="000000">
                      <a:alpha val="50000"/>
                    </a:srgbClr>
                  </a:glow>
                </a:effectLst>
              </a:rPr>
              <a:t>unimi.it</a:t>
            </a:r>
            <a:r>
              <a:rPr lang="en-GB" sz="2400" i="0" dirty="0" smtClean="0">
                <a:effectLst>
                  <a:glow rad="101600">
                    <a:srgbClr val="000000">
                      <a:alpha val="50000"/>
                    </a:srgbClr>
                  </a:glow>
                </a:effectLst>
              </a:rPr>
              <a:t> </a:t>
            </a:r>
            <a:endParaRPr lang="en-GB" sz="2400" i="0" dirty="0">
              <a:effectLst>
                <a:glow rad="101600">
                  <a:srgbClr val="000000">
                    <a:alpha val="50000"/>
                  </a:srgbClr>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19026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7" name="Rectangle 6"/>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3584275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4355976" y="0"/>
            <a:ext cx="4788024" cy="42210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67333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0" y="0"/>
            <a:ext cx="9144000" cy="6858000"/>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25469227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2431596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16633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endCxn id="20" idx="0"/>
          </p:cNvCxnSpPr>
          <p:nvPr/>
        </p:nvCxnSpPr>
        <p:spPr bwMode="auto">
          <a:xfrm>
            <a:off x="4427984" y="3988283"/>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3987121"/>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3988283"/>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3988283"/>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3987121"/>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3988283"/>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3987121"/>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3556234"/>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3556234"/>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3556234"/>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4" name="Straight Connector 33"/>
          <p:cNvCxnSpPr>
            <a:stCxn id="25" idx="2"/>
          </p:cNvCxnSpPr>
          <p:nvPr/>
        </p:nvCxnSpPr>
        <p:spPr bwMode="auto">
          <a:xfrm flipH="1">
            <a:off x="1331640" y="3987121"/>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3988283"/>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3987121"/>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3988283"/>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056150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102442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5739391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5184576" y="715343"/>
            <a:ext cx="3635896" cy="769441"/>
          </a:xfrm>
          <a:prstGeom prst="rect">
            <a:avLst/>
          </a:prstGeom>
        </p:spPr>
        <p:txBody>
          <a:bodyPr wrap="square">
            <a:spAutoFit/>
          </a:bodyPr>
          <a:lstStyle/>
          <a:p>
            <a:r>
              <a:rPr lang="en-US" i="0" dirty="0" smtClean="0">
                <a:effectLst>
                  <a:glow rad="101600">
                    <a:srgbClr val="000000"/>
                  </a:glow>
                </a:effectLst>
              </a:rPr>
              <a:t>Some motor representations represent outcomes</a:t>
            </a:r>
            <a:endParaRPr lang="en-US" i="0" dirty="0">
              <a:effectLst>
                <a:glow rad="101600">
                  <a:srgbClr val="000000"/>
                </a:glow>
              </a:effectLst>
            </a:endParaRPr>
          </a:p>
        </p:txBody>
      </p:sp>
      <p:sp>
        <p:nvSpPr>
          <p:cNvPr id="83" name="Right Brace 82"/>
          <p:cNvSpPr/>
          <p:nvPr/>
        </p:nvSpPr>
        <p:spPr bwMode="auto">
          <a:xfrm>
            <a:off x="4716016" y="188640"/>
            <a:ext cx="360040" cy="1800200"/>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96839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Tree>
    <p:extLst>
      <p:ext uri="{BB962C8B-B14F-4D97-AF65-F5344CB8AC3E}">
        <p14:creationId xmlns:p14="http://schemas.microsoft.com/office/powerpoint/2010/main" val="33334199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64042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140055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
        <p:nvSpPr>
          <p:cNvPr id="4" name="Rectangle 3"/>
          <p:cNvSpPr/>
          <p:nvPr/>
        </p:nvSpPr>
        <p:spPr bwMode="auto">
          <a:xfrm>
            <a:off x="6372200" y="3212976"/>
            <a:ext cx="720080"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27665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Tree>
    <p:extLst>
      <p:ext uri="{BB962C8B-B14F-4D97-AF65-F5344CB8AC3E}">
        <p14:creationId xmlns:p14="http://schemas.microsoft.com/office/powerpoint/2010/main" val="4047552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0348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156590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1996610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4048" y="980728"/>
            <a:ext cx="2987824" cy="1446550"/>
          </a:xfrm>
          <a:prstGeom prst="rect">
            <a:avLst/>
          </a:prstGeom>
        </p:spPr>
        <p:txBody>
          <a:bodyPr wrap="square">
            <a:spAutoFit/>
          </a:bodyPr>
          <a:lstStyle/>
          <a:p>
            <a:r>
              <a:rPr lang="en-US" i="0" dirty="0" smtClean="0">
                <a:effectLst>
                  <a:glow rad="101600">
                    <a:srgbClr val="000000"/>
                  </a:glow>
                </a:effectLst>
              </a:rPr>
              <a:t>e.g. rapid identification of key landmarks; slow translation into compass directions</a:t>
            </a:r>
            <a:endParaRPr lang="en-US" i="0" dirty="0">
              <a:effectLst>
                <a:glow rad="101600">
                  <a:srgbClr val="000000"/>
                </a:glow>
              </a:effectLst>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
        <p:nvSpPr>
          <p:cNvPr id="10" name="Rectangle 9"/>
          <p:cNvSpPr/>
          <p:nvPr/>
        </p:nvSpPr>
        <p:spPr>
          <a:xfrm>
            <a:off x="5119632" y="3212976"/>
            <a:ext cx="2987824" cy="1446550"/>
          </a:xfrm>
          <a:prstGeom prst="rect">
            <a:avLst/>
          </a:prstGeom>
        </p:spPr>
        <p:txBody>
          <a:bodyPr wrap="square">
            <a:spAutoFit/>
          </a:bodyPr>
          <a:lstStyle/>
          <a:p>
            <a:r>
              <a:rPr lang="en-US" i="0" dirty="0" smtClean="0">
                <a:effectLst>
                  <a:glow rad="101600">
                    <a:srgbClr val="000000"/>
                  </a:glow>
                </a:effectLst>
              </a:rPr>
              <a:t>Rapid identification of direction of start from end (projection-dependent)</a:t>
            </a:r>
            <a:endParaRPr lang="en-US" i="0" dirty="0">
              <a:effectLst>
                <a:glow rad="101600">
                  <a:srgbClr val="000000"/>
                </a:glow>
              </a:effectLst>
            </a:endParaRPr>
          </a:p>
        </p:txBody>
      </p:sp>
      <p:sp>
        <p:nvSpPr>
          <p:cNvPr id="11" name="Rectangle 10"/>
          <p:cNvSpPr/>
          <p:nvPr/>
        </p:nvSpPr>
        <p:spPr>
          <a:xfrm rot="5400000">
            <a:off x="7019691" y="3213557"/>
            <a:ext cx="3456385"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performance&gt;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085650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1157409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688885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21580"/>
            <a:ext cx="4572000" cy="6858000"/>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0" name="TextBox 9"/>
          <p:cNvSpPr txBox="1"/>
          <p:nvPr/>
        </p:nvSpPr>
        <p:spPr>
          <a:xfrm>
            <a:off x="5724128" y="1844824"/>
            <a:ext cx="1982386" cy="769441"/>
          </a:xfrm>
          <a:prstGeom prst="rect">
            <a:avLst/>
          </a:prstGeom>
          <a:noFill/>
        </p:spPr>
        <p:txBody>
          <a:bodyPr wrap="none" rtlCol="0">
            <a:spAutoFit/>
          </a:bodyPr>
          <a:lstStyle/>
          <a:p>
            <a:pPr algn="ctr"/>
            <a:r>
              <a:rPr lang="en-US" i="0" dirty="0" smtClean="0">
                <a:solidFill>
                  <a:schemeClr val="tx1"/>
                </a:solidFill>
              </a:rPr>
              <a:t>motor </a:t>
            </a:r>
            <a:br>
              <a:rPr lang="en-US" i="0" dirty="0" smtClean="0">
                <a:solidFill>
                  <a:schemeClr val="tx1"/>
                </a:solidFill>
              </a:rPr>
            </a:br>
            <a:r>
              <a:rPr lang="en-US" i="0" dirty="0" smtClean="0">
                <a:solidFill>
                  <a:schemeClr val="tx1"/>
                </a:solidFill>
              </a:rPr>
              <a:t>representation</a:t>
            </a:r>
            <a:endParaRPr lang="en-US" i="0" dirty="0">
              <a:solidFill>
                <a:schemeClr val="tx1"/>
              </a:solidFill>
            </a:endParaRPr>
          </a:p>
        </p:txBody>
      </p:sp>
      <p:sp>
        <p:nvSpPr>
          <p:cNvPr id="11" name="TextBox 10"/>
          <p:cNvSpPr txBox="1"/>
          <p:nvPr/>
        </p:nvSpPr>
        <p:spPr>
          <a:xfrm>
            <a:off x="6278366" y="3931895"/>
            <a:ext cx="873905" cy="430887"/>
          </a:xfrm>
          <a:prstGeom prst="rect">
            <a:avLst/>
          </a:prstGeom>
          <a:noFill/>
        </p:spPr>
        <p:txBody>
          <a:bodyPr wrap="none" rtlCol="0">
            <a:spAutoFit/>
          </a:bodyPr>
          <a:lstStyle/>
          <a:p>
            <a:pPr algn="ctr"/>
            <a:r>
              <a:rPr lang="en-US" i="0" dirty="0" smtClean="0">
                <a:solidFill>
                  <a:schemeClr val="tx1"/>
                </a:solidFill>
              </a:rPr>
              <a:t>event</a:t>
            </a:r>
            <a:endParaRPr lang="en-US" i="0" dirty="0">
              <a:solidFill>
                <a:schemeClr val="tx1"/>
              </a:solidFill>
            </a:endParaRPr>
          </a:p>
        </p:txBody>
      </p:sp>
      <p:cxnSp>
        <p:nvCxnSpPr>
          <p:cNvPr id="12" name="Straight Arrow Connector 11"/>
          <p:cNvCxnSpPr/>
          <p:nvPr/>
        </p:nvCxnSpPr>
        <p:spPr bwMode="auto">
          <a:xfrm flipH="1">
            <a:off x="6712962" y="2707759"/>
            <a:ext cx="4712" cy="1152128"/>
          </a:xfrm>
          <a:prstGeom prst="straightConnector1">
            <a:avLst/>
          </a:prstGeom>
          <a:solidFill>
            <a:srgbClr val="00B8FF"/>
          </a:solidFill>
          <a:ln w="38100" cap="flat" cmpd="sng" algn="ctr">
            <a:solidFill>
              <a:schemeClr val="tx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Box 14"/>
          <p:cNvSpPr txBox="1"/>
          <p:nvPr/>
        </p:nvSpPr>
        <p:spPr>
          <a:xfrm rot="5400000">
            <a:off x="8131116" y="2895381"/>
            <a:ext cx="947824" cy="430887"/>
          </a:xfrm>
          <a:prstGeom prst="rect">
            <a:avLst/>
          </a:prstGeom>
          <a:noFill/>
        </p:spPr>
        <p:txBody>
          <a:bodyPr wrap="none" rtlCol="0">
            <a:spAutoFit/>
          </a:bodyPr>
          <a:lstStyle/>
          <a:p>
            <a:pPr algn="ctr"/>
            <a:r>
              <a:rPr lang="en-US" i="0" dirty="0" smtClean="0">
                <a:solidFill>
                  <a:srgbClr val="000000"/>
                </a:solidFill>
              </a:rPr>
              <a:t>action</a:t>
            </a:r>
            <a:endParaRPr lang="en-US" i="0" dirty="0">
              <a:solidFill>
                <a:srgbClr val="000000"/>
              </a:solidFill>
            </a:endParaRPr>
          </a:p>
        </p:txBody>
      </p:sp>
      <p:sp>
        <p:nvSpPr>
          <p:cNvPr id="16" name="Left Brace 15"/>
          <p:cNvSpPr/>
          <p:nvPr/>
        </p:nvSpPr>
        <p:spPr bwMode="auto">
          <a:xfrm rot="10800000">
            <a:off x="7956377" y="1988840"/>
            <a:ext cx="360040" cy="2304256"/>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rgbClr val="000000"/>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6546687" y="2996952"/>
            <a:ext cx="341813" cy="430887"/>
          </a:xfrm>
          <a:prstGeom prst="rect">
            <a:avLst/>
          </a:prstGeom>
          <a:noFill/>
        </p:spPr>
        <p:txBody>
          <a:bodyPr wrap="none" rtlCol="0">
            <a:spAutoFit/>
          </a:bodyPr>
          <a:lstStyle/>
          <a:p>
            <a:pPr algn="r"/>
            <a:r>
              <a:rPr lang="en-US" i="0" dirty="0" smtClean="0">
                <a:solidFill>
                  <a:srgbClr val="000000"/>
                </a:solidFill>
                <a:effectLst>
                  <a:glow rad="101600">
                    <a:srgbClr val="FFFFFF"/>
                  </a:glow>
                </a:effectLst>
              </a:rPr>
              <a:t>R</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1480894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31"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8"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2"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244099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01642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pic>
        <p:nvPicPr>
          <p:cNvPr id="4" name="Picture 3"/>
          <p:cNvPicPr>
            <a:picLocks noChangeAspect="1"/>
          </p:cNvPicPr>
          <p:nvPr/>
        </p:nvPicPr>
        <p:blipFill>
          <a:blip r:embed="rId3"/>
          <a:stretch>
            <a:fillRect/>
          </a:stretch>
        </p:blipFill>
        <p:spPr>
          <a:xfrm rot="16200000">
            <a:off x="1684536" y="3934217"/>
            <a:ext cx="2159000" cy="2235200"/>
          </a:xfrm>
          <a:prstGeom prst="rect">
            <a:avLst/>
          </a:prstGeom>
        </p:spPr>
      </p:pic>
      <p:pic>
        <p:nvPicPr>
          <p:cNvPr id="5" name="Picture 4"/>
          <p:cNvPicPr>
            <a:picLocks noChangeAspect="1"/>
          </p:cNvPicPr>
          <p:nvPr/>
        </p:nvPicPr>
        <p:blipFill>
          <a:blip r:embed="rId4"/>
          <a:stretch>
            <a:fillRect/>
          </a:stretch>
        </p:blipFill>
        <p:spPr>
          <a:xfrm rot="16200000">
            <a:off x="5068912" y="3934217"/>
            <a:ext cx="2311400" cy="2286000"/>
          </a:xfrm>
          <a:prstGeom prst="rect">
            <a:avLst/>
          </a:prstGeom>
        </p:spPr>
      </p:pic>
      <p:sp>
        <p:nvSpPr>
          <p:cNvPr id="25" name="Rectangle 24"/>
          <p:cNvSpPr/>
          <p:nvPr/>
        </p:nvSpPr>
        <p:spPr>
          <a:xfrm>
            <a:off x="5796136" y="6022449"/>
            <a:ext cx="2987824" cy="430887"/>
          </a:xfrm>
          <a:prstGeom prst="rect">
            <a:avLst/>
          </a:prstGeom>
        </p:spPr>
        <p:txBody>
          <a:bodyPr wrap="square">
            <a:spAutoFit/>
          </a:bodyPr>
          <a:lstStyle/>
          <a:p>
            <a:pPr algn="r"/>
            <a:r>
              <a:rPr lang="en-US" i="0" dirty="0" err="1" smtClean="0">
                <a:effectLst>
                  <a:glow rad="101600">
                    <a:srgbClr val="000000"/>
                  </a:glow>
                </a:effectLst>
              </a:rPr>
              <a:t>Fiori</a:t>
            </a:r>
            <a:r>
              <a:rPr lang="en-US" i="0" dirty="0" smtClean="0">
                <a:effectLst>
                  <a:glow rad="101600">
                    <a:srgbClr val="000000"/>
                  </a:glow>
                </a:effectLst>
              </a:rPr>
              <a:t> et al </a:t>
            </a:r>
            <a:r>
              <a:rPr lang="en-US" i="0" dirty="0" smtClean="0">
                <a:effectLst>
                  <a:glow rad="101600">
                    <a:srgbClr val="000000"/>
                  </a:glow>
                </a:effectLst>
              </a:rPr>
              <a:t>(submitted)</a:t>
            </a:r>
            <a:endParaRPr lang="en-US" i="0" dirty="0">
              <a:effectLst>
                <a:glow rad="101600">
                  <a:srgbClr val="000000"/>
                </a:glow>
              </a:effectLst>
            </a:endParaRPr>
          </a:p>
        </p:txBody>
      </p:sp>
    </p:spTree>
    <p:extLst>
      <p:ext uri="{BB962C8B-B14F-4D97-AF65-F5344CB8AC3E}">
        <p14:creationId xmlns:p14="http://schemas.microsoft.com/office/powerpoint/2010/main" val="101384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Rectangle 21"/>
          <p:cNvSpPr/>
          <p:nvPr/>
        </p:nvSpPr>
        <p:spPr>
          <a:xfrm>
            <a:off x="683568" y="4078233"/>
            <a:ext cx="2987824" cy="430887"/>
          </a:xfrm>
          <a:prstGeom prst="rect">
            <a:avLst/>
          </a:prstGeom>
        </p:spPr>
        <p:txBody>
          <a:bodyPr wrap="square">
            <a:spAutoFit/>
          </a:bodyPr>
          <a:lstStyle/>
          <a:p>
            <a:pPr algn="ctr"/>
            <a:r>
              <a:rPr lang="en-US" i="0" dirty="0" smtClean="0">
                <a:effectLst>
                  <a:glow rad="101600">
                    <a:srgbClr val="000000"/>
                  </a:glow>
                </a:effectLst>
              </a:rPr>
              <a:t>imagine (cognitive)</a:t>
            </a:r>
            <a:endParaRPr lang="en-US" i="0" dirty="0">
              <a:effectLst>
                <a:glow rad="101600">
                  <a:srgbClr val="000000"/>
                </a:glow>
              </a:effectLst>
            </a:endParaRPr>
          </a:p>
        </p:txBody>
      </p:sp>
      <p:sp>
        <p:nvSpPr>
          <p:cNvPr id="23" name="Rectangle 22"/>
          <p:cNvSpPr/>
          <p:nvPr/>
        </p:nvSpPr>
        <p:spPr>
          <a:xfrm>
            <a:off x="2555776" y="4509120"/>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 name="Rectangle 1"/>
          <p:cNvSpPr/>
          <p:nvPr/>
        </p:nvSpPr>
        <p:spPr>
          <a:xfrm>
            <a:off x="899592" y="692696"/>
            <a:ext cx="7560840" cy="3312368"/>
          </a:xfrm>
          <a:prstGeom prst="rect">
            <a:avLst/>
          </a:prstGeom>
          <a:solidFill>
            <a:schemeClr val="tx1">
              <a:alpha val="67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ight Bracket 23"/>
          <p:cNvSpPr/>
          <p:nvPr/>
        </p:nvSpPr>
        <p:spPr bwMode="auto">
          <a:xfrm>
            <a:off x="3686696" y="1700808"/>
            <a:ext cx="504056" cy="30963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067944" y="41490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4</a:t>
            </a:r>
            <a:endParaRPr lang="en-US" i="0" dirty="0">
              <a:solidFill>
                <a:srgbClr val="000000"/>
              </a:solidFill>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Tree>
    <p:extLst>
      <p:ext uri="{BB962C8B-B14F-4D97-AF65-F5344CB8AC3E}">
        <p14:creationId xmlns:p14="http://schemas.microsoft.com/office/powerpoint/2010/main" val="3349551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233408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748120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338561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7906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12238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a:t>
            </a:r>
            <a:r>
              <a:rPr lang="en-US" i="0" dirty="0" smtClean="0">
                <a:effectLst>
                  <a:glow rad="101600">
                    <a:srgbClr val="000000"/>
                  </a:glow>
                </a:effectLst>
              </a:rPr>
              <a:t>Glasgow on Monday is </a:t>
            </a:r>
            <a:r>
              <a:rPr lang="en-US" i="0" dirty="0" smtClean="0">
                <a:effectLst>
                  <a:glow rad="101600">
                    <a:srgbClr val="000000"/>
                  </a:glow>
                </a:effectLst>
              </a:rPr>
              <a:t>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08378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Tree>
    <p:extLst>
      <p:ext uri="{BB962C8B-B14F-4D97-AF65-F5344CB8AC3E}">
        <p14:creationId xmlns:p14="http://schemas.microsoft.com/office/powerpoint/2010/main" val="3000746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51903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61619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Tree>
    <p:extLst>
      <p:ext uri="{BB962C8B-B14F-4D97-AF65-F5344CB8AC3E}">
        <p14:creationId xmlns:p14="http://schemas.microsoft.com/office/powerpoint/2010/main" val="2243876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2" name="Rectangle 1"/>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49298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107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797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598859" y="4538138"/>
            <a:ext cx="3331970" cy="761806"/>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46121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206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984700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14065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13668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9724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6481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Tree>
    <p:extLst>
      <p:ext uri="{BB962C8B-B14F-4D97-AF65-F5344CB8AC3E}">
        <p14:creationId xmlns:p14="http://schemas.microsoft.com/office/powerpoint/2010/main" val="3550099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044163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143141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51346"/>
          <a:stretch/>
        </p:blipFill>
        <p:spPr>
          <a:xfrm>
            <a:off x="107504" y="-572393"/>
            <a:ext cx="3689796" cy="7430393"/>
          </a:xfrm>
          <a:prstGeom prst="rect">
            <a:avLst/>
          </a:prstGeom>
        </p:spPr>
      </p:pic>
    </p:spTree>
    <p:extLst>
      <p:ext uri="{BB962C8B-B14F-4D97-AF65-F5344CB8AC3E}">
        <p14:creationId xmlns:p14="http://schemas.microsoft.com/office/powerpoint/2010/main" val="804139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11667"/>
          <a:stretch/>
        </p:blipFill>
        <p:spPr>
          <a:xfrm>
            <a:off x="107504" y="-572393"/>
            <a:ext cx="7969696" cy="7430393"/>
          </a:xfrm>
          <a:prstGeom prst="rect">
            <a:avLst/>
          </a:prstGeom>
        </p:spPr>
      </p:pic>
    </p:spTree>
    <p:extLst>
      <p:ext uri="{BB962C8B-B14F-4D97-AF65-F5344CB8AC3E}">
        <p14:creationId xmlns:p14="http://schemas.microsoft.com/office/powerpoint/2010/main" val="306776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57308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281603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291869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47160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ln>
      </a:spPr>
      <a:bodyPr vert="horz" wrap="square" lIns="91440" tIns="45720" rIns="91440" bIns="45720" numCol="1" rtlCol="0"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59564</TotalTime>
  <Words>4876</Words>
  <Application>Microsoft Macintosh PowerPoint</Application>
  <PresentationFormat>On-screen Show (4:3)</PresentationFormat>
  <Paragraphs>563</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2131</cp:revision>
  <cp:lastPrinted>2011-06-06T00:11:55Z</cp:lastPrinted>
  <dcterms:created xsi:type="dcterms:W3CDTF">2010-11-22T10:27:15Z</dcterms:created>
  <dcterms:modified xsi:type="dcterms:W3CDTF">2012-04-14T22:39:20Z</dcterms:modified>
  <cp:category/>
</cp:coreProperties>
</file>